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88163" cy="10020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7DAF024-7F73-4254-A575-D9929AEF8CD0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CB7C418-C717-4144-82B0-9B679A124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7DAF024-7F73-4254-A575-D9929AEF8CD0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CB7C418-C717-4144-82B0-9B679A124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7DAF024-7F73-4254-A575-D9929AEF8CD0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CB7C418-C717-4144-82B0-9B679A124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AF024-7F73-4254-A575-D9929AEF8CD0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7C418-C717-4144-82B0-9B679A124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AF024-7F73-4254-A575-D9929AEF8CD0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7C418-C717-4144-82B0-9B679A124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7DAF024-7F73-4254-A575-D9929AEF8CD0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CB7C418-C717-4144-82B0-9B679A124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AF024-7F73-4254-A575-D9929AEF8CD0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7C418-C717-4144-82B0-9B679A124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7DAF024-7F73-4254-A575-D9929AEF8CD0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CB7C418-C717-4144-82B0-9B679A124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7DAF024-7F73-4254-A575-D9929AEF8CD0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CB7C418-C717-4144-82B0-9B679A124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AF024-7F73-4254-A575-D9929AEF8CD0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7C418-C717-4144-82B0-9B679A124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AF024-7F73-4254-A575-D9929AEF8CD0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7C418-C717-4144-82B0-9B679A124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7DAF024-7F73-4254-A575-D9929AEF8CD0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CB7C418-C717-4144-82B0-9B679A1249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1254001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kumimoji="1" lang="ja-JP" altLang="en-US" sz="6000" b="1" dirty="0" smtClean="0">
                <a:solidFill>
                  <a:schemeClr val="accent2">
                    <a:lumMod val="7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軽キャン工房</a:t>
            </a:r>
            <a:r>
              <a:rPr kumimoji="1" lang="ja-JP" altLang="en-US" sz="60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kumimoji="1" lang="en-US" altLang="ja-JP" sz="6000" b="1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Bamboo</a:t>
            </a:r>
            <a:endParaRPr kumimoji="1" lang="ja-JP" altLang="en-US" sz="6000" b="1" dirty="0">
              <a:solidFill>
                <a:srgbClr val="00B05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420211" y="1813265"/>
            <a:ext cx="5778795" cy="390370"/>
          </a:xfrm>
        </p:spPr>
        <p:txBody>
          <a:bodyPr/>
          <a:lstStyle/>
          <a:p>
            <a:pPr algn="ctr"/>
            <a:r>
              <a:rPr lang="ja-JP" altLang="en-US" dirty="0" smtClean="0">
                <a:solidFill>
                  <a:srgbClr val="00B050"/>
                </a:solidFill>
              </a:rPr>
              <a:t>スズキ　エブリーバン</a:t>
            </a:r>
            <a:r>
              <a:rPr lang="en-US" altLang="ja-JP" dirty="0" smtClean="0">
                <a:solidFill>
                  <a:srgbClr val="00B050"/>
                </a:solidFill>
              </a:rPr>
              <a:t>PC-LTD</a:t>
            </a:r>
            <a:r>
              <a:rPr kumimoji="1" lang="ja-JP" altLang="en-US" b="1" dirty="0" smtClean="0">
                <a:solidFill>
                  <a:srgbClr val="00B050"/>
                </a:solidFill>
              </a:rPr>
              <a:t>　</a:t>
            </a:r>
            <a:r>
              <a:rPr kumimoji="1" lang="en-US" altLang="ja-JP" b="1" dirty="0" smtClean="0">
                <a:solidFill>
                  <a:srgbClr val="00B050"/>
                </a:solidFill>
              </a:rPr>
              <a:t>Bamboo</a:t>
            </a:r>
            <a:r>
              <a:rPr kumimoji="1" lang="ja-JP" altLang="en-US" b="1" dirty="0" smtClean="0">
                <a:solidFill>
                  <a:srgbClr val="00B050"/>
                </a:solidFill>
              </a:rPr>
              <a:t>　</a:t>
            </a:r>
            <a:r>
              <a:rPr kumimoji="1" lang="en-US" altLang="ja-JP" b="1" dirty="0" smtClean="0">
                <a:solidFill>
                  <a:srgbClr val="00B050"/>
                </a:solidFill>
              </a:rPr>
              <a:t>Light</a:t>
            </a:r>
            <a:endParaRPr kumimoji="1" lang="ja-JP" altLang="en-US" b="1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211" y="2204864"/>
            <a:ext cx="5796136" cy="434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471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79712" y="116632"/>
            <a:ext cx="5040560" cy="504056"/>
          </a:xfrm>
          <a:solidFill>
            <a:schemeClr val="accent1"/>
          </a:solidFill>
          <a:effectLst>
            <a:innerShdw blurRad="63500" dist="50800" dir="18900000">
              <a:prstClr val="black">
                <a:alpha val="50000"/>
              </a:prstClr>
            </a:innerShdw>
            <a:softEdge rad="6350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90000"/>
          </a:bodyPr>
          <a:lstStyle/>
          <a:p>
            <a:pPr algn="ctr"/>
            <a:r>
              <a:rPr kumimoji="1" lang="ja-JP" altLang="en-US" dirty="0" smtClean="0">
                <a:solidFill>
                  <a:srgbClr val="00B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くつろぎスペースの充実</a:t>
            </a:r>
            <a:endParaRPr kumimoji="1" lang="ja-JP" altLang="en-US" dirty="0">
              <a:solidFill>
                <a:srgbClr val="00B05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08" y="692696"/>
            <a:ext cx="3888432" cy="291632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92696"/>
            <a:ext cx="3888432" cy="291632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08" y="3717032"/>
            <a:ext cx="3888432" cy="291632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153" y="3718988"/>
            <a:ext cx="3888432" cy="2916324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1176903" y="908720"/>
            <a:ext cx="2381442" cy="2539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050" b="1" dirty="0" smtClean="0"/>
              <a:t>身長</a:t>
            </a:r>
            <a:r>
              <a:rPr kumimoji="1" lang="en-US" altLang="ja-JP" sz="1050" b="1" dirty="0" smtClean="0"/>
              <a:t>180Cm</a:t>
            </a:r>
            <a:r>
              <a:rPr kumimoji="1" lang="ja-JP" altLang="en-US" sz="1050" b="1" dirty="0" smtClean="0"/>
              <a:t>の方でもゆっくり就寝</a:t>
            </a:r>
            <a:endParaRPr kumimoji="1" lang="ja-JP" altLang="en-US" sz="1050" b="1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004048" y="934162"/>
            <a:ext cx="2952328" cy="2539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050" b="1" dirty="0" smtClean="0"/>
              <a:t>ルーフネットには毛布など大きな荷物も大丈夫</a:t>
            </a:r>
            <a:endParaRPr kumimoji="1" lang="ja-JP" altLang="en-US" sz="1050" b="1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176903" y="3881684"/>
            <a:ext cx="2312388" cy="2539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050" b="1" dirty="0" smtClean="0"/>
              <a:t>5L</a:t>
            </a:r>
            <a:r>
              <a:rPr lang="ja-JP" altLang="en-US" sz="1050" b="1" dirty="0"/>
              <a:t>給排水</a:t>
            </a:r>
            <a:r>
              <a:rPr kumimoji="1" lang="ja-JP" altLang="en-US" sz="1050" b="1" dirty="0" smtClean="0"/>
              <a:t>設備は今の時代重要です</a:t>
            </a:r>
            <a:endParaRPr kumimoji="1" lang="ja-JP" altLang="en-US" sz="1050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004048" y="3893694"/>
            <a:ext cx="3384376" cy="2539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050" b="1" dirty="0" smtClean="0"/>
              <a:t>くつろぎスペースを広く確保することに工夫を凝らしました</a:t>
            </a:r>
            <a:endParaRPr kumimoji="1" lang="ja-JP" alt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1820328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4936976" cy="490066"/>
          </a:xfrm>
          <a:solidFill>
            <a:schemeClr val="accent1"/>
          </a:solidFill>
          <a:effectLst>
            <a:innerShdw blurRad="63500" dist="50800" dir="18900000">
              <a:prstClr val="black">
                <a:alpha val="50000"/>
              </a:prstClr>
            </a:innerShdw>
            <a:softEdge rad="6350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90000"/>
          </a:bodyPr>
          <a:lstStyle/>
          <a:p>
            <a:pPr algn="ctr"/>
            <a:r>
              <a:rPr kumimoji="1" lang="ja-JP" altLang="en-US" dirty="0" smtClean="0">
                <a:solidFill>
                  <a:srgbClr val="00B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収納力に自信あり</a:t>
            </a:r>
            <a:endParaRPr kumimoji="1" lang="ja-JP" altLang="en-US" dirty="0">
              <a:solidFill>
                <a:srgbClr val="00B05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692696"/>
            <a:ext cx="3888433" cy="291632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692697"/>
            <a:ext cx="3923928" cy="294294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3816532"/>
            <a:ext cx="3888433" cy="2916325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02" y="3816532"/>
            <a:ext cx="3888433" cy="2916325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755576" y="908720"/>
            <a:ext cx="2802769" cy="2539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050" b="1" dirty="0" smtClean="0"/>
              <a:t>運転席上部にも収納庫（メーカー標準装備）</a:t>
            </a:r>
            <a:endParaRPr kumimoji="1" lang="ja-JP" altLang="en-US" sz="1050" b="1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258846" y="908720"/>
            <a:ext cx="2802769" cy="4154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050" b="1" dirty="0" smtClean="0"/>
              <a:t>リヤベットマット下は</a:t>
            </a:r>
            <a:r>
              <a:rPr kumimoji="1" lang="en-US" altLang="ja-JP" sz="1050" b="1" dirty="0" smtClean="0"/>
              <a:t>17Cm</a:t>
            </a:r>
            <a:r>
              <a:rPr kumimoji="1" lang="ja-JP" altLang="en-US" sz="1050" b="1" dirty="0" smtClean="0"/>
              <a:t>の深さあり大きな荷物の収納も可能</a:t>
            </a:r>
            <a:endParaRPr kumimoji="1" lang="ja-JP" altLang="en-US" sz="1050" b="1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866357" y="4293096"/>
            <a:ext cx="2802769" cy="2539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1050" b="1" dirty="0" smtClean="0"/>
              <a:t>運転席後ろには下駄箱　これは便利！！</a:t>
            </a:r>
            <a:endParaRPr kumimoji="1" lang="ja-JP" altLang="en-US" sz="1050" b="1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204587" y="4293096"/>
            <a:ext cx="2802769" cy="2539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050" b="1" dirty="0" smtClean="0"/>
              <a:t>大きな荷物から細々した荷物までスッキリ収納</a:t>
            </a:r>
            <a:endParaRPr kumimoji="1" lang="ja-JP" alt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1205005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416824" cy="634082"/>
          </a:xfrm>
          <a:solidFill>
            <a:schemeClr val="accent1"/>
          </a:solidFill>
          <a:effectLst>
            <a:innerShdw blurRad="63500" dist="50800" dir="18900000">
              <a:prstClr val="black">
                <a:alpha val="50000"/>
              </a:prstClr>
            </a:innerShdw>
            <a:softEdge rad="6350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90000"/>
          </a:bodyPr>
          <a:lstStyle/>
          <a:p>
            <a:pPr algn="ctr"/>
            <a:r>
              <a:rPr kumimoji="1" lang="en-US" altLang="ja-JP" dirty="0" smtClean="0">
                <a:solidFill>
                  <a:srgbClr val="00B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UP</a:t>
            </a:r>
            <a:r>
              <a:rPr kumimoji="1" lang="ja-JP" altLang="en-US" dirty="0" smtClean="0">
                <a:solidFill>
                  <a:srgbClr val="00B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グレードモデルでは電子レンジ・冷蔵庫も装備</a:t>
            </a:r>
            <a:endParaRPr kumimoji="1" lang="ja-JP" altLang="en-US" dirty="0">
              <a:solidFill>
                <a:srgbClr val="00B05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36712"/>
            <a:ext cx="3936437" cy="2952328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55577" y="908720"/>
            <a:ext cx="2448272" cy="2539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050" b="1" dirty="0" smtClean="0"/>
              <a:t>なんと！</a:t>
            </a:r>
            <a:r>
              <a:rPr kumimoji="1" lang="en-US" altLang="ja-JP" sz="1050" b="1" dirty="0" smtClean="0"/>
              <a:t>UP</a:t>
            </a:r>
            <a:r>
              <a:rPr kumimoji="1" lang="ja-JP" altLang="en-US" sz="1050" b="1" dirty="0" smtClean="0"/>
              <a:t>グレードで電子レンジ装備</a:t>
            </a:r>
            <a:endParaRPr kumimoji="1" lang="ja-JP" altLang="en-US" sz="1050" b="1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239" y="837126"/>
            <a:ext cx="3935885" cy="2951914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5238051" y="934162"/>
            <a:ext cx="2448272" cy="2539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050" b="1" dirty="0" smtClean="0"/>
              <a:t>冷蔵庫は助手席後ろにジャストフィット</a:t>
            </a:r>
            <a:endParaRPr kumimoji="1" lang="ja-JP" altLang="en-US" sz="1050" b="1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94826"/>
            <a:ext cx="3936437" cy="2952328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923594" y="4077072"/>
            <a:ext cx="2784310" cy="2539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1050" b="1" dirty="0" smtClean="0"/>
              <a:t>荷室スペースにキッチリ収納（</a:t>
            </a:r>
            <a:r>
              <a:rPr lang="en-US" altLang="ja-JP" sz="1050" b="1" dirty="0" smtClean="0"/>
              <a:t>4</a:t>
            </a:r>
            <a:r>
              <a:rPr lang="ja-JP" altLang="en-US" sz="1050" b="1" dirty="0" smtClean="0"/>
              <a:t>人乗り仕様時）</a:t>
            </a:r>
            <a:endParaRPr kumimoji="1" lang="ja-JP" altLang="en-US" sz="1050" b="1" dirty="0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239" y="3807041"/>
            <a:ext cx="3935885" cy="2951913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5022026" y="4076725"/>
            <a:ext cx="2784310" cy="2539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1050" b="1" dirty="0" smtClean="0"/>
              <a:t>荷室スペースにキッチリ収納（</a:t>
            </a:r>
            <a:r>
              <a:rPr lang="en-US" altLang="ja-JP" sz="1050" b="1" dirty="0" smtClean="0"/>
              <a:t>4</a:t>
            </a:r>
            <a:r>
              <a:rPr lang="ja-JP" altLang="en-US" sz="1050" b="1" dirty="0" smtClean="0"/>
              <a:t>人乗り仕様時）</a:t>
            </a:r>
            <a:endParaRPr kumimoji="1" lang="ja-JP" alt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2221948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5112568" cy="562074"/>
          </a:xfrm>
          <a:solidFill>
            <a:schemeClr val="accent1"/>
          </a:solidFill>
          <a:effectLst>
            <a:innerShdw blurRad="63500" dist="50800" dir="18900000">
              <a:prstClr val="black">
                <a:alpha val="50000"/>
              </a:prstClr>
            </a:innerShdw>
            <a:softEdge rad="6350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pPr algn="ctr"/>
            <a:r>
              <a:rPr lang="en-US" altLang="ja-JP" dirty="0" smtClean="0">
                <a:solidFill>
                  <a:srgbClr val="00B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BAMBOO LIGHT </a:t>
            </a:r>
            <a:r>
              <a:rPr lang="ja-JP" altLang="en-US" dirty="0" smtClean="0">
                <a:solidFill>
                  <a:srgbClr val="00B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価格表</a:t>
            </a:r>
            <a:endParaRPr kumimoji="1" lang="ja-JP" altLang="en-US" dirty="0">
              <a:solidFill>
                <a:srgbClr val="00B05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026" name="Picture 2" descr="https://www.suzuki.co.jp/car/every/detail/img/pc_ZV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4248472" cy="253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suzuki.co.jp/car/every/detail/img/pc_Z2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79" y="3933056"/>
            <a:ext cx="435134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4650619" y="1268760"/>
            <a:ext cx="3161741" cy="27699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Bamboo</a:t>
            </a:r>
            <a:r>
              <a:rPr kumimoji="1" lang="ja-JP" altLang="en-US" sz="1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kumimoji="1" lang="en-US" altLang="ja-JP" sz="1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Light</a:t>
            </a:r>
            <a:r>
              <a:rPr kumimoji="1" lang="ja-JP" altLang="en-US" sz="1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kumimoji="1" lang="en-US" altLang="ja-JP" sz="1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PC-LTD</a:t>
            </a:r>
            <a:r>
              <a:rPr kumimoji="1" lang="ja-JP" altLang="en-US" sz="1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（安全ブレーキ装備）</a:t>
            </a:r>
            <a:endParaRPr kumimoji="1" lang="ja-JP" altLang="en-US" sz="1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50619" y="1700808"/>
            <a:ext cx="3161741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b="1" dirty="0" smtClean="0"/>
              <a:t>車両本体価格</a:t>
            </a:r>
            <a:r>
              <a:rPr lang="ja-JP" altLang="en-US" sz="1100" b="1" dirty="0"/>
              <a:t>（税込</a:t>
            </a:r>
            <a:r>
              <a:rPr lang="ja-JP" altLang="en-US" sz="1100" b="1" dirty="0" smtClean="0"/>
              <a:t>）</a:t>
            </a:r>
            <a:r>
              <a:rPr kumimoji="1" lang="ja-JP" altLang="en-US" sz="1100" b="1" dirty="0" smtClean="0"/>
              <a:t>　　　</a:t>
            </a:r>
            <a:r>
              <a:rPr kumimoji="1" lang="ja-JP" altLang="en-US" sz="1600" b="1" dirty="0" smtClean="0">
                <a:solidFill>
                  <a:srgbClr val="002060"/>
                </a:solidFill>
              </a:rPr>
              <a:t>￥</a:t>
            </a:r>
            <a:r>
              <a:rPr kumimoji="1" lang="en-US" altLang="ja-JP" sz="1600" b="1" dirty="0" smtClean="0">
                <a:solidFill>
                  <a:srgbClr val="002060"/>
                </a:solidFill>
              </a:rPr>
              <a:t>1,790,000</a:t>
            </a:r>
            <a:endParaRPr kumimoji="1" lang="ja-JP" altLang="en-US" sz="11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650619" y="2107538"/>
            <a:ext cx="3161741" cy="12772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b="1" dirty="0" smtClean="0"/>
              <a:t>主な標準装備（キャンパー部分）</a:t>
            </a:r>
            <a:endParaRPr kumimoji="1" lang="en-US" altLang="ja-JP" sz="1100" b="1" dirty="0" smtClean="0"/>
          </a:p>
          <a:p>
            <a:r>
              <a:rPr lang="ja-JP" altLang="en-US" sz="1100" dirty="0" smtClean="0"/>
              <a:t>左右キャビネット、　ルーフネットラック、　大型テーブル、　</a:t>
            </a:r>
            <a:r>
              <a:rPr kumimoji="1" lang="en-US" altLang="ja-JP" sz="1100" dirty="0" smtClean="0"/>
              <a:t>6</a:t>
            </a:r>
            <a:r>
              <a:rPr kumimoji="1" lang="ja-JP" altLang="en-US" sz="1100" dirty="0" smtClean="0"/>
              <a:t>分割ベットマットセット、　ベットマット下収納庫</a:t>
            </a:r>
            <a:r>
              <a:rPr kumimoji="1" lang="en-US" altLang="ja-JP" sz="1100" dirty="0" smtClean="0"/>
              <a:t>4</a:t>
            </a:r>
            <a:r>
              <a:rPr kumimoji="1" lang="ja-JP" altLang="en-US" sz="1100" dirty="0" smtClean="0"/>
              <a:t>か所、　左右下駄箱、　</a:t>
            </a:r>
            <a:r>
              <a:rPr kumimoji="1" lang="en-US" altLang="ja-JP" sz="1100" dirty="0" smtClean="0"/>
              <a:t>400WH</a:t>
            </a:r>
            <a:r>
              <a:rPr lang="ja-JP" altLang="en-US" sz="1100" dirty="0" smtClean="0"/>
              <a:t>ポータブル電源、　</a:t>
            </a:r>
            <a:r>
              <a:rPr lang="en-US" altLang="ja-JP" sz="1100" dirty="0" smtClean="0"/>
              <a:t>100V</a:t>
            </a:r>
            <a:r>
              <a:rPr lang="ja-JP" altLang="en-US" sz="1100" dirty="0" smtClean="0"/>
              <a:t>コンセント、　ミニシンクセット、　</a:t>
            </a:r>
            <a:r>
              <a:rPr lang="en-US" altLang="ja-JP" sz="1100" dirty="0" smtClean="0"/>
              <a:t>5L</a:t>
            </a:r>
            <a:r>
              <a:rPr lang="ja-JP" altLang="en-US" sz="1100" dirty="0" smtClean="0"/>
              <a:t>給排水設備、　</a:t>
            </a:r>
            <a:r>
              <a:rPr lang="en-US" altLang="ja-JP" sz="1100" dirty="0" smtClean="0"/>
              <a:t>3</a:t>
            </a:r>
            <a:r>
              <a:rPr lang="ja-JP" altLang="en-US" sz="1100" dirty="0" smtClean="0"/>
              <a:t>連ルームライト</a:t>
            </a:r>
            <a:r>
              <a:rPr lang="en-US" altLang="ja-JP" sz="1100" dirty="0" smtClean="0"/>
              <a:t>SW</a:t>
            </a:r>
            <a:r>
              <a:rPr lang="ja-JP" altLang="en-US" sz="1100" dirty="0" smtClean="0"/>
              <a:t>付、　全面遮光スクリーン、　電装単独</a:t>
            </a:r>
            <a:r>
              <a:rPr lang="en-US" altLang="ja-JP" sz="1100" dirty="0" smtClean="0"/>
              <a:t>SW</a:t>
            </a:r>
            <a:r>
              <a:rPr lang="ja-JP" altLang="en-US" sz="1100" dirty="0" smtClean="0"/>
              <a:t>　</a:t>
            </a:r>
            <a:endParaRPr kumimoji="1" lang="ja-JP" altLang="en-US" sz="11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650619" y="3933055"/>
            <a:ext cx="3161741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Bamboo</a:t>
            </a:r>
            <a:r>
              <a:rPr kumimoji="1" lang="ja-JP" altLang="en-US" sz="1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kumimoji="1" lang="en-US" altLang="ja-JP" sz="1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Light</a:t>
            </a:r>
            <a:r>
              <a:rPr kumimoji="1" lang="ja-JP" altLang="en-US" sz="1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kumimoji="1" lang="en-US" altLang="ja-JP" sz="1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PC-LTD</a:t>
            </a:r>
            <a:r>
              <a:rPr kumimoji="1" lang="ja-JP" altLang="en-US" sz="1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（安全ブレーキ装備）</a:t>
            </a:r>
            <a:endParaRPr kumimoji="1" lang="en-US" altLang="ja-JP" sz="12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lang="ja-JP" altLang="en-US" sz="1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lang="en-US" altLang="ja-JP" sz="1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UP</a:t>
            </a:r>
            <a:r>
              <a:rPr lang="ja-JP" altLang="en-US" sz="12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グレードタイプ（電子レンジ、冷蔵庫）</a:t>
            </a:r>
            <a:endParaRPr kumimoji="1" lang="ja-JP" altLang="en-US" sz="1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650618" y="4509120"/>
            <a:ext cx="3161741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b="1" dirty="0" smtClean="0"/>
              <a:t>車両本体価格</a:t>
            </a:r>
            <a:r>
              <a:rPr lang="ja-JP" altLang="en-US" sz="1100" b="1" dirty="0"/>
              <a:t>（税込</a:t>
            </a:r>
            <a:r>
              <a:rPr lang="ja-JP" altLang="en-US" sz="1100" b="1" dirty="0" smtClean="0"/>
              <a:t>）</a:t>
            </a:r>
            <a:r>
              <a:rPr kumimoji="1" lang="ja-JP" altLang="en-US" sz="1100" b="1" dirty="0" smtClean="0"/>
              <a:t>　　　</a:t>
            </a:r>
            <a:r>
              <a:rPr kumimoji="1" lang="ja-JP" altLang="en-US" sz="1600" b="1" dirty="0" smtClean="0">
                <a:solidFill>
                  <a:srgbClr val="002060"/>
                </a:solidFill>
              </a:rPr>
              <a:t>￥</a:t>
            </a:r>
            <a:r>
              <a:rPr kumimoji="1" lang="en-US" altLang="ja-JP" sz="1600" b="1" dirty="0" smtClean="0">
                <a:solidFill>
                  <a:srgbClr val="002060"/>
                </a:solidFill>
              </a:rPr>
              <a:t>2,070,000</a:t>
            </a:r>
            <a:endParaRPr kumimoji="1" lang="ja-JP" altLang="en-US" sz="1100" b="1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672687" y="4941168"/>
            <a:ext cx="3161741" cy="16158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b="1" dirty="0" smtClean="0"/>
              <a:t>主な標準装備（キャンパー部分）</a:t>
            </a:r>
            <a:endParaRPr kumimoji="1" lang="en-US" altLang="ja-JP" sz="1100" b="1" dirty="0" smtClean="0"/>
          </a:p>
          <a:p>
            <a:r>
              <a:rPr lang="ja-JP" altLang="en-US" sz="1100" dirty="0" smtClean="0"/>
              <a:t>左右キャビネット、　ルーフネットラック、　大型テーブル、　</a:t>
            </a:r>
            <a:r>
              <a:rPr kumimoji="1" lang="en-US" altLang="ja-JP" sz="1100" dirty="0" smtClean="0"/>
              <a:t>6</a:t>
            </a:r>
            <a:r>
              <a:rPr kumimoji="1" lang="ja-JP" altLang="en-US" sz="1100" dirty="0" smtClean="0"/>
              <a:t>分割ベットマットセット、　ベットマット下収納庫</a:t>
            </a:r>
            <a:r>
              <a:rPr kumimoji="1" lang="en-US" altLang="ja-JP" sz="1100" dirty="0" smtClean="0"/>
              <a:t>4</a:t>
            </a:r>
            <a:r>
              <a:rPr kumimoji="1" lang="ja-JP" altLang="en-US" sz="1100" dirty="0" smtClean="0"/>
              <a:t>か所、　右側下駄箱、　</a:t>
            </a:r>
            <a:r>
              <a:rPr lang="en-US" altLang="ja-JP" sz="1100" dirty="0" smtClean="0"/>
              <a:t>100V</a:t>
            </a:r>
            <a:r>
              <a:rPr lang="ja-JP" altLang="en-US" sz="1100" dirty="0" smtClean="0"/>
              <a:t>コンセント、　ミニシンクセット、　</a:t>
            </a:r>
            <a:r>
              <a:rPr lang="en-US" altLang="ja-JP" sz="1100" dirty="0" smtClean="0"/>
              <a:t>5L</a:t>
            </a:r>
            <a:r>
              <a:rPr lang="ja-JP" altLang="en-US" sz="1100" dirty="0" smtClean="0"/>
              <a:t>給排水設備、　</a:t>
            </a:r>
            <a:r>
              <a:rPr lang="en-US" altLang="ja-JP" sz="1100" dirty="0" smtClean="0"/>
              <a:t>3</a:t>
            </a:r>
            <a:r>
              <a:rPr lang="ja-JP" altLang="en-US" sz="1100" dirty="0" smtClean="0"/>
              <a:t>連ルームライト</a:t>
            </a:r>
            <a:r>
              <a:rPr lang="en-US" altLang="ja-JP" sz="1100" dirty="0" smtClean="0"/>
              <a:t>SW</a:t>
            </a:r>
            <a:r>
              <a:rPr lang="ja-JP" altLang="en-US" sz="1100" dirty="0" smtClean="0"/>
              <a:t>付、　全面遮光スクリーン、　</a:t>
            </a:r>
            <a:r>
              <a:rPr lang="en-US" altLang="ja-JP" sz="1100" dirty="0" smtClean="0"/>
              <a:t>80AH</a:t>
            </a:r>
            <a:r>
              <a:rPr lang="ja-JP" altLang="en-US" sz="1100" dirty="0" smtClean="0"/>
              <a:t>サブバッテリー、　走行充電器、　外部充電器、　</a:t>
            </a:r>
            <a:r>
              <a:rPr lang="en-US" altLang="ja-JP" sz="1100" dirty="0" smtClean="0"/>
              <a:t>2500W</a:t>
            </a:r>
            <a:r>
              <a:rPr lang="ja-JP" altLang="en-US" sz="1100" dirty="0" smtClean="0"/>
              <a:t>正弦波インバーター、　アイリスオーヤマ製電子レンジ、　ボナンザ製冷蔵庫、　安全装置（ブレーカー等）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1431206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スパイス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295</TotalTime>
  <Words>170</Words>
  <Application>Microsoft Office PowerPoint</Application>
  <PresentationFormat>画面に合わせる (4:3)</PresentationFormat>
  <Paragraphs>27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スパイス</vt:lpstr>
      <vt:lpstr>軽キャン工房　Bamboo</vt:lpstr>
      <vt:lpstr>くつろぎスペースの充実</vt:lpstr>
      <vt:lpstr>収納力に自信あり</vt:lpstr>
      <vt:lpstr>UPグレードモデルでは電子レンジ・冷蔵庫も装備</vt:lpstr>
      <vt:lpstr>BAMBOO LIGHT 価格表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軽キャン工房　Bamboo</dc:title>
  <dc:creator>CORSA</dc:creator>
  <cp:lastModifiedBy>CORSA</cp:lastModifiedBy>
  <cp:revision>16</cp:revision>
  <cp:lastPrinted>2020-11-19T05:26:45Z</cp:lastPrinted>
  <dcterms:created xsi:type="dcterms:W3CDTF">2020-11-01T07:40:35Z</dcterms:created>
  <dcterms:modified xsi:type="dcterms:W3CDTF">2020-11-19T06:38:37Z</dcterms:modified>
</cp:coreProperties>
</file>